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9" r:id="rId5"/>
    <p:sldId id="260" r:id="rId6"/>
    <p:sldId id="258" r:id="rId7"/>
    <p:sldId id="261" r:id="rId8"/>
    <p:sldId id="263" r:id="rId9"/>
  </p:sldIdLst>
  <p:sldSz cx="10439400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1B264"/>
    <a:srgbClr val="71C895"/>
    <a:srgbClr val="006430"/>
    <a:srgbClr val="31B165"/>
    <a:srgbClr val="008640"/>
    <a:srgbClr val="009B4B"/>
    <a:srgbClr val="179F67"/>
    <a:srgbClr val="24AA66"/>
    <a:srgbClr val="45B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7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8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4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3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5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0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E423-4BBD-4AC4-9237-00AD3B1960A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0087-5551-4173-B87B-05D652129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741"/>
          <a:stretch/>
        </p:blipFill>
        <p:spPr>
          <a:xfrm>
            <a:off x="0" y="1132412"/>
            <a:ext cx="10439400" cy="6427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84790" y="-3984789"/>
            <a:ext cx="2469823" cy="1043940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00705" y="727079"/>
            <a:ext cx="5186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СЫВОРОТКА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otel-sofi.ru/upload/iblock/56f/tulskiy-molochnyy-kombin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4" y="584460"/>
            <a:ext cx="9564751" cy="62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9850" y="3456673"/>
            <a:ext cx="5219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49889"/>
            <a:ext cx="6153183" cy="4103004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10101"/>
              </a:solidFill>
              <a:latin typeface="GloberSemiBoldItalic"/>
            </a:endParaRPr>
          </a:p>
          <a:p>
            <a:pPr algn="ctr"/>
            <a:endParaRPr lang="ru-RU" dirty="0">
              <a:solidFill>
                <a:srgbClr val="010101"/>
              </a:solidFill>
              <a:latin typeface="GloberSemiBoldItalic"/>
            </a:endParaRPr>
          </a:p>
          <a:p>
            <a:pPr algn="ctr"/>
            <a:endParaRPr lang="ru-RU" dirty="0" smtClean="0">
              <a:solidFill>
                <a:srgbClr val="010101"/>
              </a:solidFill>
              <a:latin typeface="GloberSemiBoldItalic"/>
            </a:endParaRPr>
          </a:p>
          <a:p>
            <a:pPr algn="ctr"/>
            <a:endParaRPr lang="ru-RU" dirty="0">
              <a:solidFill>
                <a:srgbClr val="010101"/>
              </a:solidFill>
              <a:latin typeface="GloberSemiBoldItalic"/>
            </a:endParaRPr>
          </a:p>
          <a:p>
            <a:pPr algn="ctr"/>
            <a:endParaRPr lang="ru-RU" dirty="0" smtClean="0">
              <a:solidFill>
                <a:srgbClr val="010101"/>
              </a:solidFill>
              <a:latin typeface="GloberSemiBoldItal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649" y="3653961"/>
            <a:ext cx="5401672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Тульский молочный комбинат </a:t>
            </a:r>
            <a:endParaRPr lang="ru-RU" sz="2400" dirty="0" smtClean="0">
              <a:solidFill>
                <a:srgbClr val="43C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  <a:p>
            <a:r>
              <a:rPr lang="ru-RU" sz="2400" dirty="0" smtClean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является </a:t>
            </a:r>
            <a:r>
              <a:rPr lang="ru-RU" sz="2400" dirty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одним из крупнейших </a:t>
            </a:r>
            <a:endParaRPr lang="ru-RU" sz="2400" dirty="0" smtClean="0">
              <a:solidFill>
                <a:srgbClr val="43C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  <a:p>
            <a:r>
              <a:rPr lang="ru-RU" sz="2400" dirty="0" smtClean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предприятий </a:t>
            </a:r>
            <a:r>
              <a:rPr lang="ru-RU" sz="2400" dirty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пищевой </a:t>
            </a:r>
            <a:endParaRPr lang="ru-RU" sz="2400" dirty="0" smtClean="0">
              <a:solidFill>
                <a:srgbClr val="43C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  <a:p>
            <a:r>
              <a:rPr lang="ru-RU" sz="2400" dirty="0" smtClean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промышленности </a:t>
            </a:r>
            <a:r>
              <a:rPr lang="ru-RU" sz="2400" dirty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Тульской </a:t>
            </a:r>
            <a:r>
              <a:rPr lang="ru-RU" sz="2400" dirty="0" smtClean="0">
                <a:solidFill>
                  <a:srgbClr val="43C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области.</a:t>
            </a:r>
            <a:endParaRPr lang="ru-RU" sz="2400" b="0" i="0" dirty="0">
              <a:solidFill>
                <a:srgbClr val="43C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649" y="5508177"/>
            <a:ext cx="53859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10101"/>
                </a:solidFill>
                <a:latin typeface="GloberSemiBoldItalic"/>
                <a:cs typeface="Times New Roman" panose="02020603050405020304" pitchFamily="18" charset="0"/>
              </a:rPr>
              <a:t>ТМК занимает </a:t>
            </a:r>
            <a:r>
              <a:rPr lang="ru-RU" sz="1400" b="1" i="1" dirty="0">
                <a:solidFill>
                  <a:srgbClr val="010101"/>
                </a:solidFill>
                <a:latin typeface="GloberSemiBoldItalic"/>
                <a:cs typeface="Times New Roman" panose="02020603050405020304" pitchFamily="18" charset="0"/>
              </a:rPr>
              <a:t>лидирующее положение в регионе</a:t>
            </a:r>
            <a:r>
              <a:rPr lang="ru-RU" sz="1400" b="1" i="1" dirty="0">
                <a:latin typeface="GloberSemiBoldItalic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latin typeface="GloberSemiBoldItalic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srgbClr val="010101"/>
                </a:solidFill>
                <a:latin typeface="GloberSemiBoldItalic"/>
                <a:cs typeface="Times New Roman" panose="02020603050405020304" pitchFamily="18" charset="0"/>
              </a:rPr>
              <a:t>по масштабу переработки молока, объему и ассортименту изготовляемой продукции.</a:t>
            </a:r>
            <a:endParaRPr lang="ru-RU" sz="1400" b="1" i="1" dirty="0">
              <a:latin typeface="GloberSemiBoldItalic"/>
              <a:cs typeface="Times New Roman" panose="02020603050405020304" pitchFamily="18" charset="0"/>
            </a:endParaRPr>
          </a:p>
          <a:p>
            <a:pPr algn="ctr"/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loberSemiBoldItalic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6241"/>
            <a:ext cx="3469064" cy="716439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О компании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5" y="6496799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9515" y="2163285"/>
            <a:ext cx="4317476" cy="396669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OksanaTextNarrow-Bold"/>
              </a:rPr>
              <a:t>ГОСТ - </a:t>
            </a:r>
            <a:r>
              <a:rPr lang="ru-RU" sz="1600" dirty="0" smtClean="0">
                <a:latin typeface="OksanaTextNarrow-Bold"/>
              </a:rPr>
              <a:t>56833-2015</a:t>
            </a:r>
            <a:endParaRPr lang="ru-RU" sz="1600" dirty="0">
              <a:latin typeface="OksanaTextNarrow-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3850" y="2260545"/>
            <a:ext cx="4317476" cy="420601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OksanaTextNarrow-Bold"/>
              </a:rPr>
              <a:t>индекс </a:t>
            </a:r>
            <a:r>
              <a:rPr lang="ru-RU" sz="1600" dirty="0">
                <a:latin typeface="OksanaTextNarrow-Bold"/>
              </a:rPr>
              <a:t>растворимости, см³ </a:t>
            </a:r>
            <a:r>
              <a:rPr lang="ru-RU" sz="1600" dirty="0" smtClean="0">
                <a:latin typeface="OksanaTextNarrow-Bold"/>
              </a:rPr>
              <a:t>- 0,2 </a:t>
            </a:r>
            <a:endParaRPr lang="ru-RU" sz="1600" dirty="0">
              <a:latin typeface="OksanaTextNarrow-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6634" y="2758331"/>
            <a:ext cx="4317476" cy="406692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640"/>
                </a:solidFill>
                <a:latin typeface="OksanaTextNarrow-Bold"/>
              </a:rPr>
              <a:t>массовая </a:t>
            </a:r>
            <a:r>
              <a:rPr lang="ru-RU" sz="1600" dirty="0">
                <a:solidFill>
                  <a:srgbClr val="008640"/>
                </a:solidFill>
                <a:latin typeface="OksanaTextNarrow-Bold"/>
              </a:rPr>
              <a:t>доля влаги % -</a:t>
            </a:r>
            <a:r>
              <a:rPr lang="ru-RU" sz="1600" dirty="0" smtClean="0">
                <a:solidFill>
                  <a:srgbClr val="008640"/>
                </a:solidFill>
                <a:latin typeface="OksanaTextNarrow-Bold"/>
              </a:rPr>
              <a:t>2</a:t>
            </a:r>
            <a:endParaRPr lang="ru-RU" sz="1600" dirty="0">
              <a:solidFill>
                <a:srgbClr val="008640"/>
              </a:solidFill>
              <a:latin typeface="OksanaTextNarrow-Bo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81243"/>
            <a:ext cx="8210746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Сыворотка молочная сухая деминерализованная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0115" y="7291574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6430"/>
                </a:solidFill>
                <a:latin typeface="OksanaTextNarrow-Bold"/>
              </a:rPr>
              <a:t>tulamilk.ru</a:t>
            </a:r>
            <a:endParaRPr lang="ru-RU" sz="1100" dirty="0">
              <a:solidFill>
                <a:srgbClr val="006430"/>
              </a:solidFill>
              <a:latin typeface="OksanaTextNarrow-Bol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1395" y="2924963"/>
            <a:ext cx="4317476" cy="391014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8640"/>
                </a:solidFill>
                <a:latin typeface="OksanaTextNarrow-Bold"/>
              </a:rPr>
              <a:t>массовая </a:t>
            </a:r>
            <a:r>
              <a:rPr lang="ru-RU" sz="1600" dirty="0">
                <a:solidFill>
                  <a:srgbClr val="008640"/>
                </a:solidFill>
                <a:latin typeface="OksanaTextNarrow-Bold"/>
              </a:rPr>
              <a:t>доля белка % </a:t>
            </a:r>
            <a:r>
              <a:rPr lang="ru-RU" sz="1600" dirty="0" smtClean="0">
                <a:solidFill>
                  <a:srgbClr val="008640"/>
                </a:solidFill>
                <a:latin typeface="OksanaTextNarrow-Bold"/>
              </a:rPr>
              <a:t>- 10,4 -11,3 </a:t>
            </a:r>
            <a:endParaRPr lang="ru-RU" sz="1600" dirty="0">
              <a:solidFill>
                <a:srgbClr val="008640"/>
              </a:solidFill>
              <a:latin typeface="OksanaTextNarrow-Bold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515" y="3322768"/>
            <a:ext cx="4317476" cy="400488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OksanaTextNarrow-Bold"/>
              </a:rPr>
              <a:t>группа </a:t>
            </a:r>
            <a:r>
              <a:rPr lang="ru-RU" sz="1600" dirty="0">
                <a:latin typeface="OksanaTextNarrow-Bold"/>
              </a:rPr>
              <a:t>чистоты </a:t>
            </a:r>
            <a:r>
              <a:rPr lang="ru-RU" sz="1600" dirty="0" smtClean="0">
                <a:latin typeface="OksanaTextNarrow-Bold"/>
              </a:rPr>
              <a:t>- І </a:t>
            </a:r>
            <a:endParaRPr lang="ru-RU" sz="1600" dirty="0">
              <a:latin typeface="OksanaTextNarrow-Bold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1228" y="3468906"/>
            <a:ext cx="4317476" cy="395328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OksanaTextNarrow-Bold"/>
              </a:rPr>
              <a:t>уровень </a:t>
            </a:r>
            <a:r>
              <a:rPr lang="ru-RU" sz="1600" dirty="0">
                <a:latin typeface="OksanaTextNarrow-Bold"/>
              </a:rPr>
              <a:t>РН — </a:t>
            </a:r>
            <a:r>
              <a:rPr lang="ru-RU" sz="1600" dirty="0" smtClean="0">
                <a:latin typeface="OksanaTextNarrow-Bold"/>
              </a:rPr>
              <a:t>6,3</a:t>
            </a:r>
            <a:endParaRPr lang="ru-RU" sz="1600" dirty="0">
              <a:latin typeface="OksanaTextNarrow-Bold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634" y="3876287"/>
            <a:ext cx="4317476" cy="399853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массовая </a:t>
            </a:r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доля жира % - </a:t>
            </a:r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0,5 </a:t>
            </a:r>
            <a:endParaRPr lang="ru-RU" sz="1600" dirty="0">
              <a:solidFill>
                <a:srgbClr val="009B4B"/>
              </a:solidFill>
              <a:latin typeface="OksanaTextNarrow-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11395" y="4046191"/>
            <a:ext cx="4319921" cy="423846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массовая </a:t>
            </a:r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доля лактозы % -</a:t>
            </a:r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76-83</a:t>
            </a:r>
            <a:r>
              <a:rPr lang="ru-RU" sz="1600" dirty="0" smtClean="0">
                <a:solidFill>
                  <a:srgbClr val="009B4B"/>
                </a:solidFill>
              </a:rPr>
              <a:t> </a:t>
            </a:r>
            <a:endParaRPr lang="ru-RU" sz="1600" dirty="0">
              <a:solidFill>
                <a:srgbClr val="009B4B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9515" y="4479902"/>
            <a:ext cx="4317476" cy="399786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OksanaTextNarrow-Bold"/>
              </a:rPr>
              <a:t>уровень </a:t>
            </a:r>
            <a:r>
              <a:rPr lang="ru-RU" sz="1600" dirty="0">
                <a:latin typeface="OksanaTextNarrow-Bold"/>
              </a:rPr>
              <a:t>деминерализации % -</a:t>
            </a:r>
            <a:r>
              <a:rPr lang="ru-RU" sz="1600" dirty="0" smtClean="0">
                <a:latin typeface="OksanaTextNarrow-Bold"/>
              </a:rPr>
              <a:t>50</a:t>
            </a:r>
            <a:endParaRPr lang="ru-RU" sz="1600" dirty="0">
              <a:latin typeface="OksanaTextNarrow-Bold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3850" y="4651994"/>
            <a:ext cx="4319921" cy="426822"/>
          </a:xfrm>
          <a:prstGeom prst="roundRect">
            <a:avLst/>
          </a:prstGeom>
          <a:solidFill>
            <a:srgbClr val="009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OksanaTextNarrow-Bold"/>
              </a:rPr>
              <a:t>Сух.в-ва, % - </a:t>
            </a:r>
            <a:r>
              <a:rPr lang="ru-RU" sz="1600" dirty="0" smtClean="0">
                <a:latin typeface="OksanaTextNarrow-Bold"/>
              </a:rPr>
              <a:t>96</a:t>
            </a:r>
            <a:endParaRPr lang="ru-RU" sz="1600" dirty="0">
              <a:latin typeface="OksanaTextNarrow-Bold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6061" y="5087515"/>
            <a:ext cx="4317476" cy="405406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порядок </a:t>
            </a:r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расчетов: предоплата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08949" y="5229624"/>
            <a:ext cx="4317476" cy="414266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проходит </a:t>
            </a:r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в системе «Меркурий</a:t>
            </a:r>
            <a:r>
              <a:rPr lang="ru-RU" sz="1600" dirty="0" smtClean="0">
                <a:solidFill>
                  <a:srgbClr val="009B4B"/>
                </a:solidFill>
                <a:latin typeface="OksanaTextNarrow-Bold"/>
              </a:rPr>
              <a:t>» </a:t>
            </a:r>
            <a:endParaRPr lang="ru-RU" sz="1600" dirty="0">
              <a:solidFill>
                <a:srgbClr val="009B4B"/>
              </a:solidFill>
              <a:latin typeface="OksanaTextNarrow-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515" y="5700748"/>
            <a:ext cx="4317476" cy="407177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ksanaTextNarrow-Bold"/>
              </a:rPr>
              <a:t>стоимость может меняться в зависимости от объемов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6426" y="5807160"/>
            <a:ext cx="4319921" cy="400593"/>
          </a:xfrm>
          <a:prstGeom prst="roundRect">
            <a:avLst/>
          </a:prstGeom>
          <a:solidFill>
            <a:srgbClr val="009B4B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OksanaTextNarrow-Bold"/>
              </a:rPr>
              <a:t>условия </a:t>
            </a:r>
            <a:r>
              <a:rPr lang="ru-RU" sz="1600" dirty="0">
                <a:latin typeface="OksanaTextNarrow-Bold"/>
              </a:rPr>
              <a:t>доставки: самовывоз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6061" y="6252896"/>
            <a:ext cx="4317476" cy="407177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упаковка: </a:t>
            </a:r>
            <a:r>
              <a:rPr lang="ru-RU" sz="1600" dirty="0" err="1">
                <a:solidFill>
                  <a:srgbClr val="009B4B"/>
                </a:solidFill>
                <a:latin typeface="OksanaTextNarrow-Bold"/>
              </a:rPr>
              <a:t>крафтмешок</a:t>
            </a:r>
            <a:r>
              <a:rPr lang="ru-RU" sz="1600" dirty="0">
                <a:solidFill>
                  <a:srgbClr val="009B4B"/>
                </a:solidFill>
                <a:latin typeface="OksanaTextNarrow-Bold"/>
              </a:rPr>
              <a:t> по 25 кг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24165" y="6389236"/>
            <a:ext cx="4319921" cy="389087"/>
          </a:xfrm>
          <a:prstGeom prst="roundRect">
            <a:avLst/>
          </a:prstGeom>
          <a:solidFill>
            <a:schemeClr val="bg1"/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9B4B"/>
                </a:solidFill>
                <a:latin typeface="OksanaTextNarrow-Bold"/>
              </a:rPr>
              <a:t>условия хранения: при температуре хранения до +20 -365 суток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2" y="4113016"/>
            <a:ext cx="554784" cy="5547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412" t="10079" r="8517" b="9843"/>
          <a:stretch/>
        </p:blipFill>
        <p:spPr>
          <a:xfrm>
            <a:off x="3536625" y="3690902"/>
            <a:ext cx="3409950" cy="3248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lum contrast="-3000"/>
          </a:blip>
          <a:srcRect l="9261" t="8538" b="3318"/>
          <a:stretch/>
        </p:blipFill>
        <p:spPr>
          <a:xfrm>
            <a:off x="4447861" y="-238171"/>
            <a:ext cx="6678734" cy="5582777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7181" y="4945583"/>
            <a:ext cx="52197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OksanaTextNarrow-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714" y="2179243"/>
            <a:ext cx="314325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OksanaTextNarrow-Bold"/>
              </a:rPr>
              <a:t>Основана на удалении из натуральной сыворотки балластной части золы с помощью электродиализа, с последующим сгущением и сушкой. </a:t>
            </a:r>
          </a:p>
          <a:p>
            <a:endParaRPr lang="ru-RU" sz="1400" dirty="0" smtClean="0">
              <a:latin typeface="OksanaTextNarrow-Bold"/>
            </a:endParaRPr>
          </a:p>
          <a:p>
            <a:r>
              <a:rPr lang="ru-RU" sz="1400" dirty="0" smtClean="0">
                <a:latin typeface="OksanaTextNarrow-Bold"/>
              </a:rPr>
              <a:t>Удельный вес затрат на процесс деминерализации составляет 4 % от себестоимости продукции. </a:t>
            </a:r>
          </a:p>
          <a:p>
            <a:endParaRPr lang="ru-RU" sz="1400" dirty="0" smtClean="0">
              <a:latin typeface="OksanaTextNarrow-Bold"/>
            </a:endParaRPr>
          </a:p>
          <a:p>
            <a:r>
              <a:rPr lang="ru-RU" sz="1400" dirty="0" smtClean="0">
                <a:latin typeface="OksanaTextNarrow-Bold"/>
              </a:rPr>
              <a:t>Уникальное соотношение между сывороточными белками, лактозой и минеральными веществами делает деминерализованную сыворотку незаменимым компонентом в производстве продуктов детского питания, особенно для детей раннего возраста, а также напитков повышенной биологической ценности, мороженого, плавленых сыров, кондитерских и хлебобулочных изделий. </a:t>
            </a:r>
            <a:endParaRPr lang="ru-RU" sz="1400" dirty="0">
              <a:latin typeface="OksanaTextNarrow-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2802"/>
            <a:ext cx="8210746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Технология производства</a:t>
            </a:r>
          </a:p>
          <a:p>
            <a:pPr algn="ctr"/>
            <a:r>
              <a:rPr lang="ru-RU" sz="3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деминерализованной сыворотки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3811120" y="4031509"/>
            <a:ext cx="2891904" cy="2566812"/>
          </a:xfrm>
          <a:prstGeom prst="flowChartConnector">
            <a:avLst/>
          </a:prstGeom>
          <a:solidFill>
            <a:srgbClr val="009B4B">
              <a:alpha val="64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OksanaTextNarrow-Bold"/>
              </a:rPr>
              <a:t>Деминерализация сыворотки - это единственный путь крупномасштабной промышленной </a:t>
            </a:r>
            <a:r>
              <a:rPr lang="ru-RU" sz="1050" dirty="0" smtClean="0">
                <a:latin typeface="OksanaTextNarrow-Bold"/>
              </a:rPr>
              <a:t>переработки. </a:t>
            </a:r>
            <a:r>
              <a:rPr lang="ru-RU" sz="1050" dirty="0">
                <a:latin typeface="OksanaTextNarrow-Bold"/>
              </a:rPr>
              <a:t>молочной сыворотки для последующего ее использования на пищевые </a:t>
            </a:r>
            <a:r>
              <a:rPr lang="ru-RU" sz="1050" dirty="0" smtClean="0">
                <a:latin typeface="OksanaTextNarrow-Bold"/>
              </a:rPr>
              <a:t>цели.</a:t>
            </a:r>
            <a:endParaRPr lang="ru-RU" sz="1050" dirty="0">
              <a:latin typeface="OksanaTextNarrow-Bold"/>
            </a:endParaRPr>
          </a:p>
        </p:txBody>
      </p:sp>
      <p:pic>
        <p:nvPicPr>
          <p:cNvPr id="2052" name="Picture 4" descr="https://catherineasquithgallery.com/uploads/posts/2021-02/thumbs/1612514712_33-p-galochka-na-serom-fone-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0" y="1936855"/>
            <a:ext cx="554948" cy="5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atherineasquithgallery.com/uploads/posts/2021-02/thumbs/1612514712_33-p-galochka-na-serom-fone-5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8" y="3216344"/>
            <a:ext cx="554948" cy="5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8611" y="7304415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6430"/>
                </a:solidFill>
                <a:latin typeface="OksanaTextNarrow-Bold"/>
              </a:rPr>
              <a:t>tulamilk.ru</a:t>
            </a:r>
            <a:endParaRPr lang="ru-RU" sz="1100" dirty="0">
              <a:solidFill>
                <a:srgbClr val="006430"/>
              </a:solidFill>
              <a:latin typeface="OksanaTextNarrow-Bold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62" y="5679620"/>
            <a:ext cx="2005758" cy="1469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17" y="3965106"/>
            <a:ext cx="2005758" cy="1469263"/>
          </a:xfrm>
          <a:prstGeom prst="rect">
            <a:avLst/>
          </a:prstGeom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554865" y="3978355"/>
            <a:ext cx="1881377" cy="1349652"/>
          </a:xfrm>
          <a:prstGeom prst="round2DiagRect">
            <a:avLst/>
          </a:prstGeom>
          <a:solidFill>
            <a:srgbClr val="31B264"/>
          </a:solidFill>
          <a:ln>
            <a:solidFill>
              <a:srgbClr val="0064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434580" y="2176026"/>
            <a:ext cx="1881377" cy="1349652"/>
          </a:xfrm>
          <a:prstGeom prst="round2DiagRect">
            <a:avLst/>
          </a:prstGeom>
          <a:solidFill>
            <a:srgbClr val="31B264"/>
          </a:solidFill>
          <a:ln>
            <a:solidFill>
              <a:srgbClr val="0064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98" y="3974393"/>
            <a:ext cx="1893867" cy="1349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20" y="3974393"/>
            <a:ext cx="1893867" cy="1349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05" y="2236197"/>
            <a:ext cx="1893867" cy="1349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98" y="2144323"/>
            <a:ext cx="1893867" cy="1349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971378" y="2895552"/>
            <a:ext cx="20364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ksanaTextNarrow-Bold"/>
              </a:rPr>
              <a:t>производство 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OksanaTextNarrow-Bold"/>
              </a:rPr>
              <a:t>сыров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ksanaTextNarrow-Bold"/>
              </a:rPr>
              <a:t>: обогащение сывороточными</a:t>
            </a:r>
          </a:p>
          <a:p>
            <a:pPr algn="ctr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ksanaTextNarrow-Bold"/>
              </a:rPr>
              <a:t>белками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OksanaTextNarrow-Bold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4580" y="2895552"/>
            <a:ext cx="1887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OksanaTextNarrow-Bold"/>
              </a:rPr>
              <a:t>хлебобулочная промышленность</a:t>
            </a:r>
            <a:endParaRPr lang="ru-RU" sz="1050" dirty="0">
              <a:solidFill>
                <a:schemeClr val="bg1"/>
              </a:solidFill>
              <a:latin typeface="OksanaTextNarrow-Bold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81881" y="2756274"/>
            <a:ext cx="52197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dirty="0" smtClean="0">
                <a:latin typeface="OksanaTextNarrow-Bold"/>
              </a:rPr>
              <a:t>мясная промышленность:</a:t>
            </a:r>
          </a:p>
          <a:p>
            <a:pPr algn="ctr"/>
            <a:r>
              <a:rPr lang="ru-RU" sz="1050" dirty="0" smtClean="0">
                <a:latin typeface="OksanaTextNarrow-Bold"/>
              </a:rPr>
              <a:t>снижение себестоимости</a:t>
            </a:r>
            <a:endParaRPr lang="ru-RU" sz="1050" dirty="0">
              <a:latin typeface="OksanaTextNarrow-Bold"/>
            </a:endParaRPr>
          </a:p>
          <a:p>
            <a:pPr algn="ctr"/>
            <a:r>
              <a:rPr lang="ru-RU" sz="1050" dirty="0" smtClean="0">
                <a:latin typeface="OksanaTextNarrow-Bold"/>
              </a:rPr>
              <a:t>готовой продукции</a:t>
            </a:r>
            <a:endParaRPr lang="ru-RU" sz="1050" dirty="0">
              <a:latin typeface="OksanaTextNarrow-Bold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7952" y="4695014"/>
            <a:ext cx="1796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latin typeface="OksanaTextNarrow-Bold"/>
              </a:rPr>
              <a:t>производство</a:t>
            </a:r>
          </a:p>
          <a:p>
            <a:pPr algn="ctr"/>
            <a:r>
              <a:rPr lang="ru-RU" sz="1050" dirty="0" smtClean="0">
                <a:latin typeface="OksanaTextNarrow-Bold"/>
              </a:rPr>
              <a:t>  творожной массы</a:t>
            </a:r>
            <a:endParaRPr lang="ru-RU" sz="1050" dirty="0">
              <a:latin typeface="OksanaTextNarrow-Bold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62206" y="4702708"/>
            <a:ext cx="131638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OksanaTextNarrow-Bold"/>
              </a:rPr>
              <a:t>кондитерская 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OksanaTextNarrow-Bold"/>
              </a:rPr>
              <a:t>промышленность</a:t>
            </a:r>
            <a:endParaRPr lang="ru-RU" sz="1050" dirty="0">
              <a:solidFill>
                <a:schemeClr val="bg1"/>
              </a:solidFill>
              <a:latin typeface="OksanaTextNarrow-Bold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2791" y="4766087"/>
            <a:ext cx="13773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OksanaTextNarrow-Bold"/>
              </a:rPr>
              <a:t>сгущенное молоко</a:t>
            </a:r>
            <a:endParaRPr lang="ru-RU" sz="1050" dirty="0">
              <a:solidFill>
                <a:schemeClr val="bg1"/>
              </a:solidFill>
              <a:latin typeface="OksanaTextNarrow-Bold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10746" y="4710557"/>
            <a:ext cx="11432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 smtClean="0">
                <a:latin typeface="OksanaTextNarrow-Bold"/>
              </a:rPr>
              <a:t>глазированные</a:t>
            </a:r>
          </a:p>
          <a:p>
            <a:pPr algn="ctr"/>
            <a:r>
              <a:rPr lang="ru-RU" sz="1050" dirty="0" smtClean="0">
                <a:latin typeface="OksanaTextNarrow-Bold"/>
              </a:rPr>
              <a:t> сырки</a:t>
            </a:r>
            <a:endParaRPr lang="ru-RU" sz="1050" dirty="0">
              <a:latin typeface="OksanaTextNarrow-Bold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41035" y="6567197"/>
            <a:ext cx="925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OksanaTextNarrow-Bold"/>
              </a:rPr>
              <a:t>мороженое</a:t>
            </a:r>
            <a:endParaRPr lang="ru-RU" sz="1050" dirty="0">
              <a:solidFill>
                <a:schemeClr val="bg1"/>
              </a:solidFill>
              <a:latin typeface="OksanaTextNarrow-Bold"/>
            </a:endParaRPr>
          </a:p>
        </p:txBody>
      </p:sp>
      <p:pic>
        <p:nvPicPr>
          <p:cNvPr id="1028" name="Picture 4" descr="https://png.pngtree.com/png-vector/20190801/ourlarge/pngtree-cheese-icon-png-image_1640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29023" r="14823" b="28916"/>
          <a:stretch/>
        </p:blipFill>
        <p:spPr bwMode="auto">
          <a:xfrm>
            <a:off x="3684700" y="2449366"/>
            <a:ext cx="533305" cy="3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thumbs.dreamstime.com/b/%D0%B7%D0%BD%D0%B0%D1%87%D0%BA%D0%B8-%D0%BC%D1%8F%D1%81%D0%B0-%D0%B8-%D0%B3%D1%80%D0%B8-%D1%8F-557030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2" t="33020" r="6567" b="55227"/>
          <a:stretch/>
        </p:blipFill>
        <p:spPr bwMode="auto">
          <a:xfrm>
            <a:off x="8540244" y="2316846"/>
            <a:ext cx="603358" cy="4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2.iconfinder.com/data/icons/drink-and-food-glyph-set/52/Markcet-13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96" y="4192331"/>
            <a:ext cx="461350" cy="4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1.oncoloring.com/milk-candy-bars_589b5615e76bc-p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4259" r="2738" b="6668"/>
          <a:stretch/>
        </p:blipFill>
        <p:spPr bwMode="auto">
          <a:xfrm>
            <a:off x="8511645" y="4199045"/>
            <a:ext cx="541463" cy="4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0" y="282802"/>
            <a:ext cx="8210746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03219" y="720516"/>
            <a:ext cx="4612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Сферы применения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7306" y="7289590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6430"/>
                </a:solidFill>
                <a:latin typeface="OksanaTextNarrow-Bold"/>
              </a:rPr>
              <a:t>tulamilk.ru</a:t>
            </a:r>
            <a:endParaRPr lang="ru-RU" sz="1100" dirty="0">
              <a:solidFill>
                <a:srgbClr val="006430"/>
              </a:solidFill>
              <a:latin typeface="OksanaTextNarrow-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7" y="4132608"/>
            <a:ext cx="393790" cy="495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1" y="4191915"/>
            <a:ext cx="393790" cy="4573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18" y="5849466"/>
            <a:ext cx="304869" cy="660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75331" y="2550995"/>
            <a:ext cx="366155" cy="1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29" y="2549030"/>
            <a:ext cx="584333" cy="254058"/>
          </a:xfrm>
          <a:prstGeom prst="rect">
            <a:avLst/>
          </a:prstGeom>
        </p:spPr>
      </p:pic>
      <p:sp>
        <p:nvSpPr>
          <p:cNvPr id="16" name="Прямоугольный треугольник 15"/>
          <p:cNvSpPr/>
          <p:nvPr/>
        </p:nvSpPr>
        <p:spPr>
          <a:xfrm rot="20162128">
            <a:off x="6107496" y="2421112"/>
            <a:ext cx="303875" cy="148860"/>
          </a:xfrm>
          <a:prstGeom prst="rtTriangle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16137" y="2515845"/>
            <a:ext cx="45719" cy="45719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11738">
            <a:off x="6139293" y="2576711"/>
            <a:ext cx="74690" cy="45719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0529268">
            <a:off x="6277494" y="2509893"/>
            <a:ext cx="61609" cy="45719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0246752">
            <a:off x="6293348" y="2506488"/>
            <a:ext cx="73668" cy="52527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149911">
            <a:off x="6465198" y="2484627"/>
            <a:ext cx="77833" cy="65776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20396224">
            <a:off x="6244399" y="2519290"/>
            <a:ext cx="54150" cy="48506"/>
          </a:xfrm>
          <a:prstGeom prst="rect">
            <a:avLst/>
          </a:prstGeom>
          <a:solidFill>
            <a:srgbClr val="31B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04" y="5679620"/>
            <a:ext cx="1893867" cy="13496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64544" y="6561522"/>
            <a:ext cx="1489510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dirty="0" smtClean="0">
                <a:ln w="0"/>
                <a:latin typeface="OksanaTextNarrow-Bold"/>
              </a:rPr>
              <a:t>спортивное питание </a:t>
            </a:r>
            <a:endParaRPr lang="ru-RU" sz="1050" b="0" cap="none" spc="0" dirty="0">
              <a:ln w="0"/>
              <a:solidFill>
                <a:schemeClr val="tx1"/>
              </a:solidFill>
              <a:latin typeface="OksanaTextNarrow-Bold"/>
            </a:endParaRPr>
          </a:p>
        </p:txBody>
      </p:sp>
      <p:pic>
        <p:nvPicPr>
          <p:cNvPr id="1032" name="Picture 8" descr="https://cdn4.iconfinder.com/data/icons/lined-sport-supplements/48/a-21-25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96" y="6001342"/>
            <a:ext cx="483001" cy="4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85824" y="1440171"/>
            <a:ext cx="8467725" cy="56559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2802"/>
            <a:ext cx="8210746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Почему наша сыворотк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а лучше?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1723" y="4163506"/>
            <a:ext cx="57068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0"/>
                <a:latin typeface="OksanaTextNarrow-Bold"/>
              </a:rPr>
              <a:t>всегда 50 % хороший показатель зольности </a:t>
            </a:r>
            <a:endParaRPr lang="ru-RU" sz="2000" b="0" i="1" cap="none" spc="0" dirty="0">
              <a:ln w="0"/>
              <a:solidFill>
                <a:schemeClr val="tx1"/>
              </a:solidFill>
              <a:latin typeface="OksanaTextNarrow-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1723" y="2400103"/>
            <a:ext cx="39472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показатели белка выше Госта</a:t>
            </a:r>
            <a:endParaRPr lang="ru-RU" sz="200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1723" y="3002748"/>
            <a:ext cx="5280933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0"/>
                <a:latin typeface="OksanaTextNarrow-Bold"/>
              </a:rPr>
              <a:t>безреагентный способ деминерализация </a:t>
            </a:r>
            <a:endParaRPr lang="ru-RU" sz="2000" b="0" i="1" cap="none" spc="0" dirty="0" smtClean="0">
              <a:ln w="0"/>
              <a:solidFill>
                <a:schemeClr val="tx1"/>
              </a:solidFill>
              <a:latin typeface="OksanaTextNarrow-Bold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22009"/>
          <a:stretch/>
        </p:blipFill>
        <p:spPr>
          <a:xfrm>
            <a:off x="1773852" y="2869250"/>
            <a:ext cx="427923" cy="61574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31723" y="3555198"/>
            <a:ext cx="489339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i="1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срок годности соответствует </a:t>
            </a:r>
            <a:r>
              <a:rPr lang="ru-RU" sz="2000" i="1" dirty="0" smtClean="0">
                <a:ln w="0"/>
                <a:latin typeface="OksanaTextNarrow-Bold"/>
              </a:rPr>
              <a:t>Г</a:t>
            </a:r>
            <a:r>
              <a:rPr lang="ru-RU" sz="2000" b="0" i="1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осту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06" y="3460482"/>
            <a:ext cx="432854" cy="6218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r="22009"/>
          <a:stretch/>
        </p:blipFill>
        <p:spPr>
          <a:xfrm>
            <a:off x="1769706" y="2292283"/>
            <a:ext cx="427923" cy="61574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197629" y="4765072"/>
            <a:ext cx="23610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i="1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мелкодисперсная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16" y="4062048"/>
            <a:ext cx="432854" cy="6218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36" y="4668641"/>
            <a:ext cx="432854" cy="621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05950" y="7269370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6430"/>
                </a:solidFill>
                <a:latin typeface="OksanaTextNarrow-Bold"/>
              </a:rPr>
              <a:t>tulamilk.ru</a:t>
            </a:r>
            <a:endParaRPr lang="ru-RU" sz="1100" dirty="0">
              <a:solidFill>
                <a:srgbClr val="006430"/>
              </a:solidFill>
              <a:latin typeface="OksanaTextNarrow-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5824" y="1440171"/>
            <a:ext cx="8467725" cy="565595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6000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08" y="2264884"/>
            <a:ext cx="2145978" cy="1755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279" y="2272180"/>
            <a:ext cx="2145978" cy="175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82802"/>
            <a:ext cx="8210746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5 причин почему стоит выбрать 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именно нас?</a:t>
            </a:r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679" y="2266686"/>
            <a:ext cx="2130457" cy="1746088"/>
          </a:xfrm>
          <a:prstGeom prst="roundRect">
            <a:avLst/>
          </a:prstGeom>
          <a:solidFill>
            <a:srgbClr val="31B165">
              <a:alpha val="69000"/>
            </a:srgbClr>
          </a:solidFill>
          <a:ln>
            <a:solidFill>
              <a:srgbClr val="006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83726" y="2050147"/>
            <a:ext cx="509047" cy="777567"/>
          </a:xfrm>
          <a:prstGeom prst="rect">
            <a:avLst/>
          </a:prstGeom>
          <a:solidFill>
            <a:srgbClr val="179F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Bahnschrift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096" y="4567431"/>
            <a:ext cx="2145978" cy="1755800"/>
          </a:xfrm>
          <a:prstGeom prst="rect">
            <a:avLst/>
          </a:prstGeom>
          <a:ln>
            <a:solidFill>
              <a:schemeClr val="bg2">
                <a:alpha val="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598" y="4567431"/>
            <a:ext cx="2145978" cy="1755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733" y="2050147"/>
            <a:ext cx="621846" cy="8839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458" y="2041191"/>
            <a:ext cx="621846" cy="8839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148" y="4369032"/>
            <a:ext cx="621846" cy="8839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98" y="4369032"/>
            <a:ext cx="621846" cy="88399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41732" y="3093715"/>
            <a:ext cx="2315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современное оборудование</a:t>
            </a:r>
            <a:endParaRPr lang="ru-RU" sz="1400" b="1" cap="none" spc="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2282" y="1989359"/>
            <a:ext cx="342474" cy="20313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1</a:t>
            </a:r>
            <a:endParaRPr lang="ru-RU" sz="7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01475" y="2007212"/>
            <a:ext cx="662361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solidFill>
                  <a:schemeClr val="bg1"/>
                </a:solidFill>
                <a:latin typeface="Bahnschrift" panose="020B0502040204020203" pitchFamily="34" charset="0"/>
              </a:rPr>
              <a:t>2</a:t>
            </a:r>
            <a:endParaRPr lang="ru-RU" sz="7200" b="0" cap="none" spc="0" dirty="0">
              <a:ln w="0"/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78051" y="2041191"/>
            <a:ext cx="673582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3</a:t>
            </a:r>
            <a:endParaRPr lang="ru-RU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65819" y="2954387"/>
            <a:ext cx="469124" cy="164339"/>
          </a:xfrm>
          <a:prstGeom prst="rect">
            <a:avLst/>
          </a:prstGeom>
          <a:solidFill>
            <a:srgbClr val="71C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68138" y="4285053"/>
            <a:ext cx="710452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endParaRPr lang="ru-RU" sz="7200" b="0" cap="none" spc="0" dirty="0">
              <a:ln w="0"/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87968" y="4364513"/>
            <a:ext cx="688009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endParaRPr lang="ru-RU" sz="7200" b="0" cap="none" spc="0" dirty="0">
              <a:ln w="0"/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920" y="5244329"/>
            <a:ext cx="469433" cy="1646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8577" y="7276208"/>
            <a:ext cx="8274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6430"/>
                </a:solidFill>
                <a:latin typeface="OksanaTextNarrow-Bold"/>
              </a:rPr>
              <a:t>tulamilk.ru</a:t>
            </a:r>
            <a:endParaRPr lang="ru-RU" sz="1100" dirty="0">
              <a:solidFill>
                <a:srgbClr val="006430"/>
              </a:solidFill>
              <a:latin typeface="OksanaTextNarrow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1444" y="3099896"/>
            <a:ext cx="250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постоянным клиентам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 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- скидки </a:t>
            </a:r>
            <a:r>
              <a:rPr 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%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7252" y="3091234"/>
            <a:ext cx="18489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без посредников,</a:t>
            </a:r>
          </a:p>
          <a:p>
            <a:pPr algn="ctr"/>
            <a:r>
              <a:rPr lang="ru-RU" sz="1400" b="1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на прямую </a:t>
            </a:r>
          </a:p>
          <a:p>
            <a:pPr algn="ctr"/>
            <a:r>
              <a:rPr lang="ru-RU" sz="1400" b="1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от производителя</a:t>
            </a:r>
            <a:r>
              <a:rPr lang="ru-RU" sz="1400" b="1" cap="none" spc="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ksanaTextNarrow-Bold"/>
              </a:rPr>
              <a:t> </a:t>
            </a:r>
          </a:p>
          <a:p>
            <a:pPr algn="ctr"/>
            <a:endParaRPr lang="ru-RU" sz="1400" b="0" cap="none" spc="0" dirty="0">
              <a:ln w="0"/>
              <a:solidFill>
                <a:schemeClr val="tx1"/>
              </a:solidFill>
              <a:latin typeface="OksanaTextNarrow-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5806" y="5276638"/>
            <a:ext cx="212718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удобное </a:t>
            </a:r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расположение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(центральный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 федеральный округ)</a:t>
            </a:r>
            <a:endParaRPr lang="ru-RU" sz="1400" b="0" cap="none" spc="0" dirty="0">
              <a:ln w="0"/>
              <a:solidFill>
                <a:schemeClr val="tx1"/>
              </a:solidFill>
              <a:latin typeface="OksanaTextNarrow-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7841" y="5266847"/>
            <a:ext cx="18105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работаем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с международными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 и российскими </a:t>
            </a:r>
          </a:p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OksanaTextNarrow-Bold"/>
              </a:rPr>
              <a:t>компаниями</a:t>
            </a:r>
            <a:endParaRPr lang="ru-RU" sz="1400" b="0" cap="none" spc="0" dirty="0">
              <a:ln w="0"/>
              <a:solidFill>
                <a:schemeClr val="tx1"/>
              </a:solidFill>
              <a:latin typeface="OksanaTextNarrow-Bold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1" y="6407698"/>
            <a:ext cx="1470210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3409" y="3065462"/>
            <a:ext cx="50255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1400" b="1" dirty="0" smtClean="0">
                <a:solidFill>
                  <a:srgbClr val="31B264"/>
                </a:solidFill>
                <a:latin typeface="OksanaTextNarrow-Bold"/>
              </a:rPr>
              <a:t>E-</a:t>
            </a:r>
            <a:r>
              <a:rPr lang="ru-RU" sz="1400" b="1" dirty="0" err="1" smtClean="0">
                <a:solidFill>
                  <a:srgbClr val="31B264"/>
                </a:solidFill>
                <a:latin typeface="OksanaTextNarrow-Bold"/>
              </a:rPr>
              <a:t>mail</a:t>
            </a:r>
            <a:r>
              <a:rPr lang="ru-RU" sz="1400" b="1" dirty="0" smtClean="0">
                <a:solidFill>
                  <a:srgbClr val="31B264"/>
                </a:solidFill>
                <a:latin typeface="OksanaTextNarrow-Bold"/>
              </a:rPr>
              <a:t>:</a:t>
            </a:r>
            <a:r>
              <a:rPr lang="ru-RU" sz="1400" dirty="0" smtClean="0">
                <a:solidFill>
                  <a:srgbClr val="31B264"/>
                </a:solidFill>
                <a:latin typeface="OksanaTextNarrow-Bold"/>
              </a:rPr>
              <a:t> </a:t>
            </a:r>
            <a:r>
              <a:rPr lang="en-US" sz="1400" dirty="0" smtClean="0">
                <a:solidFill>
                  <a:srgbClr val="31B264"/>
                </a:solidFill>
                <a:latin typeface="OksanaTextNarrow-Bold"/>
              </a:rPr>
              <a:t>info@tulamilk.ru</a:t>
            </a:r>
            <a:endParaRPr lang="en-US" sz="1400" dirty="0">
              <a:solidFill>
                <a:srgbClr val="31B264"/>
              </a:solidFill>
              <a:latin typeface="OksanaTextNarrow-Bold"/>
            </a:endParaRPr>
          </a:p>
          <a:p>
            <a:endParaRPr lang="ru-RU" sz="1400" dirty="0">
              <a:solidFill>
                <a:srgbClr val="31B264"/>
              </a:solidFill>
              <a:latin typeface="OksanaTextNarrow-Bold"/>
            </a:endParaRPr>
          </a:p>
          <a:p>
            <a:r>
              <a:rPr lang="ru-RU" sz="1400" b="1" dirty="0">
                <a:solidFill>
                  <a:srgbClr val="31B264"/>
                </a:solidFill>
                <a:latin typeface="OksanaTextNarrow-Bold"/>
              </a:rPr>
              <a:t>Тел: </a:t>
            </a:r>
            <a:r>
              <a:rPr lang="ru-RU" sz="1400" dirty="0" smtClean="0">
                <a:solidFill>
                  <a:srgbClr val="31B264"/>
                </a:solidFill>
                <a:latin typeface="OksanaTextNarrow-Bold"/>
              </a:rPr>
              <a:t>+</a:t>
            </a:r>
            <a:r>
              <a:rPr lang="ru-RU" sz="1400" dirty="0" smtClean="0">
                <a:solidFill>
                  <a:srgbClr val="31B264"/>
                </a:solidFill>
                <a:latin typeface="OksanaTextNarrow-Bold"/>
              </a:rPr>
              <a:t>7 </a:t>
            </a:r>
            <a:r>
              <a:rPr lang="ru-RU" sz="1400" dirty="0">
                <a:solidFill>
                  <a:srgbClr val="31B264"/>
                </a:solidFill>
                <a:latin typeface="OksanaTextNarrow-Bold"/>
              </a:rPr>
              <a:t>(4872) 32-61-61 </a:t>
            </a:r>
            <a:r>
              <a:rPr lang="ru-RU" sz="1400" b="1" dirty="0" err="1" smtClean="0">
                <a:solidFill>
                  <a:srgbClr val="31B264"/>
                </a:solidFill>
                <a:latin typeface="OksanaTextNarrow-Bold"/>
              </a:rPr>
              <a:t>Доб</a:t>
            </a:r>
            <a:r>
              <a:rPr lang="ru-RU" sz="1400" b="1" dirty="0">
                <a:solidFill>
                  <a:srgbClr val="31B264"/>
                </a:solidFill>
                <a:latin typeface="OksanaTextNarrow-Bold"/>
              </a:rPr>
              <a:t>: </a:t>
            </a:r>
            <a:r>
              <a:rPr lang="ru-RU" sz="1400" dirty="0">
                <a:solidFill>
                  <a:srgbClr val="31B264"/>
                </a:solidFill>
                <a:latin typeface="OksanaTextNarrow-Bold"/>
              </a:rPr>
              <a:t>507 </a:t>
            </a:r>
            <a:endParaRPr lang="ru-RU" sz="1400" dirty="0">
              <a:solidFill>
                <a:srgbClr val="31B264"/>
              </a:solidFill>
              <a:latin typeface="OksanaTextNarrow-Bold"/>
            </a:endParaRPr>
          </a:p>
          <a:p>
            <a:r>
              <a:rPr lang="ru-RU" sz="1400" b="1" dirty="0">
                <a:solidFill>
                  <a:srgbClr val="31B264"/>
                </a:solidFill>
                <a:latin typeface="OksanaTextNarrow-Bold"/>
              </a:rPr>
              <a:t>Тел: </a:t>
            </a:r>
            <a:r>
              <a:rPr lang="ru-RU" sz="1400" dirty="0" smtClean="0">
                <a:solidFill>
                  <a:srgbClr val="31B264"/>
                </a:solidFill>
                <a:latin typeface="OksanaTextNarrow-Bold"/>
              </a:rPr>
              <a:t>8 </a:t>
            </a:r>
            <a:r>
              <a:rPr lang="ru-RU" sz="1400" dirty="0">
                <a:solidFill>
                  <a:srgbClr val="31B264"/>
                </a:solidFill>
                <a:latin typeface="OksanaTextNarrow-Bold"/>
              </a:rPr>
              <a:t>(910) 157-02-77</a:t>
            </a:r>
          </a:p>
          <a:p>
            <a:r>
              <a:rPr lang="ru-RU" sz="1400" b="1" dirty="0" smtClean="0">
                <a:solidFill>
                  <a:srgbClr val="31B264"/>
                </a:solidFill>
                <a:latin typeface="OksanaTextNarrow-Bold"/>
              </a:rPr>
              <a:t>Адрес: </a:t>
            </a:r>
            <a:r>
              <a:rPr lang="ru-RU" sz="1400" dirty="0" smtClean="0">
                <a:solidFill>
                  <a:srgbClr val="31B264"/>
                </a:solidFill>
                <a:latin typeface="OksanaTextNarrow-Bold"/>
              </a:rPr>
              <a:t>Россия</a:t>
            </a:r>
            <a:r>
              <a:rPr lang="ru-RU" sz="1400" dirty="0">
                <a:solidFill>
                  <a:srgbClr val="31B264"/>
                </a:solidFill>
                <a:latin typeface="OksanaTextNarrow-Bold"/>
              </a:rPr>
              <a:t>, 300045, г. Тула, ул. Некрасова, д. 7</a:t>
            </a:r>
          </a:p>
          <a:p>
            <a:endParaRPr lang="ru-RU" sz="1400" dirty="0">
              <a:solidFill>
                <a:srgbClr val="31B264"/>
              </a:solidFill>
              <a:latin typeface="OksanaTextNarrow-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0891"/>
            <a:ext cx="10439400" cy="1564851"/>
          </a:xfrm>
          <a:prstGeom prst="rect">
            <a:avLst/>
          </a:prstGeom>
          <a:gradFill flip="none" rotWithShape="1">
            <a:gsLst>
              <a:gs pos="0">
                <a:srgbClr val="46BE63"/>
              </a:gs>
              <a:gs pos="74000">
                <a:srgbClr val="31B264"/>
              </a:gs>
              <a:gs pos="83000">
                <a:srgbClr val="24AA66"/>
              </a:gs>
              <a:gs pos="100000">
                <a:srgbClr val="179F6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0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ksanaTextNarrow-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333"/>
            <a:ext cx="5385355" cy="49873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15166" y="987778"/>
            <a:ext cx="7146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8640"/>
                </a:solidFill>
                <a:latin typeface="OksanaTextNarrow-Bold"/>
              </a:rPr>
              <a:t>Спасибо за внимание</a:t>
            </a:r>
            <a:endParaRPr lang="ru-RU" sz="5400" dirty="0">
              <a:solidFill>
                <a:srgbClr val="008640"/>
              </a:solidFill>
              <a:latin typeface="OksanaTextNarrow-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8677" y="1041121"/>
            <a:ext cx="71978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300" dirty="0">
                <a:solidFill>
                  <a:schemeClr val="bg1"/>
                </a:solidFill>
                <a:latin typeface="OksanaTextNarrow-Bold"/>
              </a:rPr>
              <a:t>Спасибо за внимание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51346" y="5491949"/>
            <a:ext cx="5219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dirty="0">
                <a:solidFill>
                  <a:srgbClr val="000000"/>
                </a:solidFill>
                <a:latin typeface="GloberRegular"/>
              </a:rPr>
              <a:t/>
            </a:r>
            <a:br>
              <a:rPr lang="ru-RU" dirty="0">
                <a:solidFill>
                  <a:srgbClr val="000000"/>
                </a:solidFill>
                <a:latin typeface="GloberRegular"/>
              </a:rPr>
            </a:br>
            <a:endParaRPr lang="ru-RU" b="0" i="0" dirty="0">
              <a:solidFill>
                <a:srgbClr val="000000"/>
              </a:solidFill>
              <a:effectLst/>
              <a:latin typeface="GloberRegular"/>
            </a:endParaRPr>
          </a:p>
        </p:txBody>
      </p:sp>
      <p:pic>
        <p:nvPicPr>
          <p:cNvPr id="3074" name="Picture 2" descr="http://qrcoder.ru/code/?https%3A%2F%2Fwww.tulamilk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318" y="6037818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410" y="3411224"/>
            <a:ext cx="270131" cy="2302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93409" y="7110453"/>
            <a:ext cx="385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430"/>
                </a:solidFill>
              </a:rPr>
              <a:t>Менеджер проекта: </a:t>
            </a:r>
            <a:r>
              <a:rPr lang="ru-RU" dirty="0">
                <a:solidFill>
                  <a:srgbClr val="006430"/>
                </a:solidFill>
              </a:rPr>
              <a:t>Ольга Абрамова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436" y="3862928"/>
            <a:ext cx="269919" cy="2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5613</TotalTime>
  <Words>385</Words>
  <Application>Microsoft Office PowerPoint</Application>
  <PresentationFormat>Произвольный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 Unicode MS</vt:lpstr>
      <vt:lpstr>Arial</vt:lpstr>
      <vt:lpstr>Bahnschrift</vt:lpstr>
      <vt:lpstr>Calibri</vt:lpstr>
      <vt:lpstr>Calibri Light</vt:lpstr>
      <vt:lpstr>GloberRegular</vt:lpstr>
      <vt:lpstr>GloberSemiBoldItalic</vt:lpstr>
      <vt:lpstr>OksanaTextNarrow-Bold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Ширинкина Анастасия Андреевна</dc:creator>
  <cp:lastModifiedBy>Щукина Яна Олеговна</cp:lastModifiedBy>
  <cp:revision>105</cp:revision>
  <dcterms:created xsi:type="dcterms:W3CDTF">2022-07-15T09:45:28Z</dcterms:created>
  <dcterms:modified xsi:type="dcterms:W3CDTF">2022-08-10T08:47:42Z</dcterms:modified>
</cp:coreProperties>
</file>